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  <p:sldMasterId id="2147483675" r:id="rId3"/>
    <p:sldMasterId id="2147483688" r:id="rId4"/>
    <p:sldMasterId id="2147483701" r:id="rId5"/>
  </p:sldMasterIdLst>
  <p:notesMasterIdLst>
    <p:notesMasterId r:id="rId14"/>
  </p:notesMasterIdLst>
  <p:sldIdLst>
    <p:sldId id="280" r:id="rId6"/>
    <p:sldId id="257" r:id="rId7"/>
    <p:sldId id="287" r:id="rId8"/>
    <p:sldId id="288" r:id="rId9"/>
    <p:sldId id="289" r:id="rId10"/>
    <p:sldId id="290" r:id="rId11"/>
    <p:sldId id="291" r:id="rId12"/>
    <p:sldId id="272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80"/>
            <p14:sldId id="257"/>
            <p14:sldId id="287"/>
            <p14:sldId id="288"/>
            <p14:sldId id="289"/>
            <p14:sldId id="290"/>
            <p14:sldId id="291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D522"/>
    <a:srgbClr val="CBE6F9"/>
    <a:srgbClr val="FFFFFF"/>
    <a:srgbClr val="00A7E3"/>
    <a:srgbClr val="ED6F9C"/>
    <a:srgbClr val="A27DB6"/>
    <a:srgbClr val="5F95CF"/>
    <a:srgbClr val="FCC13F"/>
    <a:srgbClr val="F49C4E"/>
    <a:srgbClr val="37B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32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12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60067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253426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961737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243166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8560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536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21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0231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3535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1339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1568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798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87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1460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9113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>
                <a:solidFill>
                  <a:srgbClr val="595959"/>
                </a:solidFill>
              </a:rPr>
              <a:t>Pearson  (c) 2018      Gold Experience 2nd Edition C1 / B2+ / B2</a:t>
            </a:r>
          </a:p>
        </p:txBody>
      </p:sp>
    </p:spTree>
    <p:extLst>
      <p:ext uri="{BB962C8B-B14F-4D97-AF65-F5344CB8AC3E}">
        <p14:creationId xmlns:p14="http://schemas.microsoft.com/office/powerpoint/2010/main" val="5485713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130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1390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3684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9878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3506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07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5037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4689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7257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202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739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>
                <a:solidFill>
                  <a:srgbClr val="595959"/>
                </a:solidFill>
              </a:rPr>
              <a:t>Pearson  (c) 2018      Gold Experience 2nd Edition C1 / B2+ / B2</a:t>
            </a:r>
          </a:p>
        </p:txBody>
      </p:sp>
    </p:spTree>
    <p:extLst>
      <p:ext uri="{BB962C8B-B14F-4D97-AF65-F5344CB8AC3E}">
        <p14:creationId xmlns:p14="http://schemas.microsoft.com/office/powerpoint/2010/main" val="36397512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27801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1018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9996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111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2770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0871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5832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19380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1303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67488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74703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>
                <a:solidFill>
                  <a:srgbClr val="595959"/>
                </a:solidFill>
              </a:rPr>
              <a:t>Pearson  (c) 2018      Gold Experience 2nd Edition C1 / B2+ / B2</a:t>
            </a:r>
          </a:p>
        </p:txBody>
      </p:sp>
    </p:spTree>
    <p:extLst>
      <p:ext uri="{BB962C8B-B14F-4D97-AF65-F5344CB8AC3E}">
        <p14:creationId xmlns:p14="http://schemas.microsoft.com/office/powerpoint/2010/main" val="374302228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011427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15210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0218020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6092907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8787105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67306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6924329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1650291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7830166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0647234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3763896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26688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6749672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4951212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3373216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32862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7630084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885126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8863455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3614538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770066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00375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2910874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8805088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356090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7374172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8123365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9875570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615549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693380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1265205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2192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685078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2315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18" Type="http://schemas.openxmlformats.org/officeDocument/2006/relationships/slideLayout" Target="../slideLayouts/slideLayout65.xml"/><Relationship Id="rId26" Type="http://schemas.openxmlformats.org/officeDocument/2006/relationships/slideLayout" Target="../slideLayouts/slideLayout73.xml"/><Relationship Id="rId3" Type="http://schemas.openxmlformats.org/officeDocument/2006/relationships/slideLayout" Target="../slideLayouts/slideLayout50.xml"/><Relationship Id="rId21" Type="http://schemas.openxmlformats.org/officeDocument/2006/relationships/slideLayout" Target="../slideLayouts/slideLayout68.xml"/><Relationship Id="rId34" Type="http://schemas.openxmlformats.org/officeDocument/2006/relationships/slideLayout" Target="../slideLayouts/slideLayout81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64.xml"/><Relationship Id="rId25" Type="http://schemas.openxmlformats.org/officeDocument/2006/relationships/slideLayout" Target="../slideLayouts/slideLayout72.xml"/><Relationship Id="rId33" Type="http://schemas.openxmlformats.org/officeDocument/2006/relationships/slideLayout" Target="../slideLayouts/slideLayout80.xml"/><Relationship Id="rId2" Type="http://schemas.openxmlformats.org/officeDocument/2006/relationships/slideLayout" Target="../slideLayouts/slideLayout49.xml"/><Relationship Id="rId16" Type="http://schemas.openxmlformats.org/officeDocument/2006/relationships/slideLayout" Target="../slideLayouts/slideLayout63.xml"/><Relationship Id="rId20" Type="http://schemas.openxmlformats.org/officeDocument/2006/relationships/slideLayout" Target="../slideLayouts/slideLayout67.xml"/><Relationship Id="rId29" Type="http://schemas.openxmlformats.org/officeDocument/2006/relationships/slideLayout" Target="../slideLayouts/slideLayout76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24" Type="http://schemas.openxmlformats.org/officeDocument/2006/relationships/slideLayout" Target="../slideLayouts/slideLayout71.xml"/><Relationship Id="rId32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62.xml"/><Relationship Id="rId23" Type="http://schemas.openxmlformats.org/officeDocument/2006/relationships/slideLayout" Target="../slideLayouts/slideLayout70.xml"/><Relationship Id="rId28" Type="http://schemas.openxmlformats.org/officeDocument/2006/relationships/slideLayout" Target="../slideLayouts/slideLayout75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57.xml"/><Relationship Id="rId19" Type="http://schemas.openxmlformats.org/officeDocument/2006/relationships/slideLayout" Target="../slideLayouts/slideLayout66.xml"/><Relationship Id="rId31" Type="http://schemas.openxmlformats.org/officeDocument/2006/relationships/slideLayout" Target="../slideLayouts/slideLayout78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Relationship Id="rId22" Type="http://schemas.openxmlformats.org/officeDocument/2006/relationships/slideLayout" Target="../slideLayouts/slideLayout69.xml"/><Relationship Id="rId27" Type="http://schemas.openxmlformats.org/officeDocument/2006/relationships/slideLayout" Target="../slideLayouts/slideLayout74.xml"/><Relationship Id="rId30" Type="http://schemas.openxmlformats.org/officeDocument/2006/relationships/slideLayout" Target="../slideLayouts/slideLayout77.xml"/><Relationship Id="rId35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 dirty="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algn="r"/>
            <a:fld id="{00000000-1234-1234-1234-123412341234}" type="slidenum">
              <a:rPr lang="en-US" sz="1300">
                <a:solidFill>
                  <a:srgbClr val="595959"/>
                </a:solidFill>
              </a:rPr>
              <a:pPr algn="r"/>
              <a:t>‹#›</a:t>
            </a:fld>
            <a:endParaRPr lang="en-US" sz="13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91029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algn="r"/>
            <a:fld id="{00000000-1234-1234-1234-123412341234}" type="slidenum">
              <a:rPr lang="en-US" sz="1300">
                <a:solidFill>
                  <a:srgbClr val="595959"/>
                </a:solidFill>
              </a:rPr>
              <a:pPr algn="r"/>
              <a:t>‹#›</a:t>
            </a:fld>
            <a:endParaRPr lang="en-US" sz="13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91997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algn="r"/>
            <a:fld id="{00000000-1234-1234-1234-123412341234}" type="slidenum">
              <a:rPr lang="en-US" sz="1300">
                <a:solidFill>
                  <a:srgbClr val="595959"/>
                </a:solidFill>
              </a:rPr>
              <a:pPr algn="r"/>
              <a:t>‹#›</a:t>
            </a:fld>
            <a:endParaRPr lang="en-US" sz="13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04958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961678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  <p:sldLayoutId id="2147483719" r:id="rId18"/>
    <p:sldLayoutId id="2147483720" r:id="rId19"/>
    <p:sldLayoutId id="2147483721" r:id="rId20"/>
    <p:sldLayoutId id="2147483722" r:id="rId21"/>
    <p:sldLayoutId id="2147483723" r:id="rId22"/>
    <p:sldLayoutId id="2147483724" r:id="rId23"/>
    <p:sldLayoutId id="2147483725" r:id="rId24"/>
    <p:sldLayoutId id="2147483726" r:id="rId25"/>
    <p:sldLayoutId id="2147483727" r:id="rId26"/>
    <p:sldLayoutId id="2147483728" r:id="rId27"/>
    <p:sldLayoutId id="2147483729" r:id="rId28"/>
    <p:sldLayoutId id="2147483730" r:id="rId29"/>
    <p:sldLayoutId id="2147483731" r:id="rId30"/>
    <p:sldLayoutId id="2147483732" r:id="rId31"/>
    <p:sldLayoutId id="2147483733" r:id="rId32"/>
    <p:sldLayoutId id="2147483734" r:id="rId33"/>
    <p:sldLayoutId id="2147483735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A2+</a:t>
            </a:r>
            <a:br>
              <a:rPr lang="pl-PL" dirty="0"/>
            </a:br>
            <a:r>
              <a:rPr lang="pl-PL" dirty="0"/>
              <a:t>the </a:t>
            </a:r>
            <a:r>
              <a:rPr lang="pl-PL" dirty="0" err="1"/>
              <a:t>future</a:t>
            </a:r>
            <a:r>
              <a:rPr lang="pl-PL" dirty="0"/>
              <a:t>: </a:t>
            </a:r>
            <a:r>
              <a:rPr lang="pl-PL" dirty="0" err="1"/>
              <a:t>plans</a:t>
            </a:r>
            <a:r>
              <a:rPr lang="pl-PL" dirty="0"/>
              <a:t> and </a:t>
            </a:r>
            <a:r>
              <a:rPr lang="pl-PL" dirty="0" err="1"/>
              <a:t>intentions</a:t>
            </a:r>
            <a:br>
              <a:rPr lang="pl-PL" dirty="0"/>
            </a:br>
            <a:endParaRPr sz="3800" b="1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72"/>
          <p:cNvSpPr txBox="1">
            <a:spLocks noGrp="1"/>
          </p:cNvSpPr>
          <p:nvPr>
            <p:ph type="subTitle" idx="1"/>
          </p:nvPr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Recommended</a:t>
            </a: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for: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Gold </a:t>
            </a:r>
            <a:r>
              <a:rPr lang="pl-PL" b="1" dirty="0" err="1"/>
              <a:t>Experience</a:t>
            </a:r>
            <a:endParaRPr lang="pl-PL"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Focus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High </a:t>
            </a:r>
            <a:r>
              <a:rPr lang="pl-PL" b="1" dirty="0" err="1"/>
              <a:t>Note</a:t>
            </a:r>
            <a:endParaRPr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72"/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854789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can use several different forms to talk about the future in English.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839583" y="2375692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going to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the present continuous and present simple.</a:t>
            </a:r>
            <a:endParaRPr lang="en-US"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can make predictions about the future using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will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may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might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talk about possibility in the future.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sentences with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will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and going to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</a:t>
            </a:r>
          </a:p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future forms?</a:t>
            </a:r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79BE86F4-BE2D-42A3-B836-AE48BD607B4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them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26" name="Rounded Rectangular Callout 25"/>
          <p:cNvSpPr/>
          <p:nvPr/>
        </p:nvSpPr>
        <p:spPr>
          <a:xfrm>
            <a:off x="1480351" y="5094832"/>
            <a:ext cx="2528871" cy="1179424"/>
          </a:xfrm>
          <a:prstGeom prst="wedgeRoundRectCallout">
            <a:avLst>
              <a:gd name="adj1" fmla="val 64580"/>
              <a:gd name="adj2" fmla="val 732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conversation. Are the friends talking about the past, present or future?</a:t>
            </a:r>
          </a:p>
        </p:txBody>
      </p:sp>
      <p:sp>
        <p:nvSpPr>
          <p:cNvPr id="30" name="Shape 87"/>
          <p:cNvSpPr/>
          <p:nvPr/>
        </p:nvSpPr>
        <p:spPr>
          <a:xfrm>
            <a:off x="224376" y="4068979"/>
            <a:ext cx="2027233" cy="1001548"/>
          </a:xfrm>
          <a:prstGeom prst="cloudCallout">
            <a:avLst>
              <a:gd name="adj1" fmla="val 36685"/>
              <a:gd name="adj2" fmla="val 52487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The future.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2319995" y="3849026"/>
            <a:ext cx="3331729" cy="1105566"/>
          </a:xfrm>
          <a:prstGeom prst="wedgeRoundRectCallout">
            <a:avLst>
              <a:gd name="adj1" fmla="val 20807"/>
              <a:gd name="adj2" fmla="val 6388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what the girl says: ‘</a:t>
            </a:r>
            <a:r>
              <a:rPr lang="en-US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I’m going to Marta’s birthday party.’ 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she talking about an </a:t>
            </a:r>
            <a:r>
              <a:rPr lang="en-US" sz="1600" dirty="0" err="1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organised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plan or an intention? </a:t>
            </a:r>
          </a:p>
        </p:txBody>
      </p:sp>
      <p:sp>
        <p:nvSpPr>
          <p:cNvPr id="33" name="Shape 87"/>
          <p:cNvSpPr/>
          <p:nvPr/>
        </p:nvSpPr>
        <p:spPr>
          <a:xfrm>
            <a:off x="141110" y="3019778"/>
            <a:ext cx="5080001" cy="870224"/>
          </a:xfrm>
          <a:prstGeom prst="cloudCallout">
            <a:avLst>
              <a:gd name="adj1" fmla="val 16493"/>
              <a:gd name="adj2" fmla="val 49559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An </a:t>
            </a:r>
            <a:r>
              <a:rPr lang="en-US" sz="1600" i="1" dirty="0" err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organised</a:t>
            </a: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 plan. Marta is having a birthday party.</a:t>
            </a:r>
          </a:p>
        </p:txBody>
      </p:sp>
      <p:sp>
        <p:nvSpPr>
          <p:cNvPr id="34" name="Rounded Rectangular Callout 33"/>
          <p:cNvSpPr/>
          <p:nvPr/>
        </p:nvSpPr>
        <p:spPr>
          <a:xfrm>
            <a:off x="5822233" y="3077804"/>
            <a:ext cx="3512425" cy="1100515"/>
          </a:xfrm>
          <a:prstGeom prst="wedgeRoundRectCallout">
            <a:avLst>
              <a:gd name="adj1" fmla="val -40197"/>
              <a:gd name="adj2" fmla="val 5851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what the girl says next: ‘</a:t>
            </a:r>
            <a:r>
              <a:rPr lang="en-US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It starts at 3pm’. 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this a prediction or something that is scheduled?</a:t>
            </a:r>
          </a:p>
        </p:txBody>
      </p:sp>
      <p:sp>
        <p:nvSpPr>
          <p:cNvPr id="35" name="Shape 87"/>
          <p:cNvSpPr/>
          <p:nvPr/>
        </p:nvSpPr>
        <p:spPr>
          <a:xfrm>
            <a:off x="9543866" y="2991556"/>
            <a:ext cx="2483530" cy="1062819"/>
          </a:xfrm>
          <a:prstGeom prst="cloudCallout">
            <a:avLst>
              <a:gd name="adj1" fmla="val -60644"/>
              <a:gd name="adj2" fmla="val 14207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It’s scheduled (e.g. in her diary).</a:t>
            </a:r>
          </a:p>
        </p:txBody>
      </p:sp>
      <p:sp>
        <p:nvSpPr>
          <p:cNvPr id="37" name="Rounded Rectangular Callout 36"/>
          <p:cNvSpPr/>
          <p:nvPr/>
        </p:nvSpPr>
        <p:spPr>
          <a:xfrm>
            <a:off x="6172124" y="4332112"/>
            <a:ext cx="3663319" cy="1086814"/>
          </a:xfrm>
          <a:prstGeom prst="wedgeRoundRectCallout">
            <a:avLst>
              <a:gd name="adj1" fmla="val -57162"/>
              <a:gd name="adj2" fmla="val 4485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last thing the girl says: ‘</a:t>
            </a:r>
            <a:r>
              <a:rPr lang="en-US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You might find something nice there.’ 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this a fact or is it a prediction? Does she know for sure?</a:t>
            </a:r>
          </a:p>
        </p:txBody>
      </p:sp>
      <p:sp>
        <p:nvSpPr>
          <p:cNvPr id="39" name="Shape 87"/>
          <p:cNvSpPr/>
          <p:nvPr/>
        </p:nvSpPr>
        <p:spPr>
          <a:xfrm>
            <a:off x="9814037" y="4066641"/>
            <a:ext cx="2027233" cy="1001548"/>
          </a:xfrm>
          <a:prstGeom prst="cloudCallout">
            <a:avLst>
              <a:gd name="adj1" fmla="val -52180"/>
              <a:gd name="adj2" fmla="val 30684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A prediction. She isn’t very sure.</a:t>
            </a:r>
          </a:p>
        </p:txBody>
      </p:sp>
      <p:sp>
        <p:nvSpPr>
          <p:cNvPr id="40" name="Rounded Rectangular Callout 39"/>
          <p:cNvSpPr/>
          <p:nvPr/>
        </p:nvSpPr>
        <p:spPr>
          <a:xfrm>
            <a:off x="6170456" y="5523921"/>
            <a:ext cx="3432422" cy="1185081"/>
          </a:xfrm>
          <a:prstGeom prst="wedgeRoundRectCallout">
            <a:avLst>
              <a:gd name="adj1" fmla="val -56366"/>
              <a:gd name="adj2" fmla="val -36197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what the boy says: ‘</a:t>
            </a:r>
            <a:r>
              <a:rPr lang="en-US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I’m going to look for something at the shopping </a:t>
            </a:r>
            <a:r>
              <a:rPr lang="en-US" sz="1600" i="1" dirty="0" err="1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centre</a:t>
            </a:r>
            <a:r>
              <a:rPr lang="en-US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now.’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Is this a fixed arrangement or an intention?</a:t>
            </a:r>
          </a:p>
        </p:txBody>
      </p:sp>
      <p:sp>
        <p:nvSpPr>
          <p:cNvPr id="41" name="Shape 87"/>
          <p:cNvSpPr/>
          <p:nvPr/>
        </p:nvSpPr>
        <p:spPr>
          <a:xfrm>
            <a:off x="9576876" y="5145206"/>
            <a:ext cx="2405858" cy="1298758"/>
          </a:xfrm>
          <a:prstGeom prst="cloudCallout">
            <a:avLst>
              <a:gd name="adj1" fmla="val -52180"/>
              <a:gd name="adj2" fmla="val 30684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An intention.</a:t>
            </a:r>
          </a:p>
        </p:txBody>
      </p:sp>
      <p:pic>
        <p:nvPicPr>
          <p:cNvPr id="28" name="Picture 2">
            <a:extLst>
              <a:ext uri="{FF2B5EF4-FFF2-40B4-BE49-F238E27FC236}">
                <a16:creationId xmlns:a16="http://schemas.microsoft.com/office/drawing/2014/main" id="{6B203AD9-ABAF-4D42-8136-3D60FEBA1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960" y="5083120"/>
            <a:ext cx="1239894" cy="1239894"/>
          </a:xfrm>
          <a:prstGeom prst="rect">
            <a:avLst/>
          </a:prstGeom>
        </p:spPr>
      </p:pic>
      <p:pic>
        <p:nvPicPr>
          <p:cNvPr id="29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05" y="1035796"/>
            <a:ext cx="1239894" cy="1239894"/>
          </a:xfrm>
          <a:prstGeom prst="rect">
            <a:avLst/>
          </a:prstGeom>
        </p:spPr>
      </p:pic>
      <p:sp>
        <p:nvSpPr>
          <p:cNvPr id="31" name="Rounded Rectangular Callout 15"/>
          <p:cNvSpPr/>
          <p:nvPr/>
        </p:nvSpPr>
        <p:spPr>
          <a:xfrm>
            <a:off x="2479857" y="937018"/>
            <a:ext cx="3647987" cy="639014"/>
          </a:xfrm>
          <a:prstGeom prst="wedgeRoundRectCallout">
            <a:avLst>
              <a:gd name="adj1" fmla="val -60312"/>
              <a:gd name="adj2" fmla="val 23820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I’m going to Marta’s birthday party later. Are you coming?</a:t>
            </a:r>
          </a:p>
        </p:txBody>
      </p:sp>
      <p:pic>
        <p:nvPicPr>
          <p:cNvPr id="36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6626" y="1035796"/>
            <a:ext cx="1239894" cy="1239894"/>
          </a:xfrm>
          <a:prstGeom prst="rect">
            <a:avLst/>
          </a:prstGeom>
        </p:spPr>
      </p:pic>
      <p:sp>
        <p:nvSpPr>
          <p:cNvPr id="38" name="Rounded Rectangular Callout 20"/>
          <p:cNvSpPr/>
          <p:nvPr/>
        </p:nvSpPr>
        <p:spPr>
          <a:xfrm>
            <a:off x="6622079" y="932787"/>
            <a:ext cx="3460149" cy="446616"/>
          </a:xfrm>
          <a:prstGeom prst="wedgeRoundRectCallout">
            <a:avLst>
              <a:gd name="adj1" fmla="val 60422"/>
              <a:gd name="adj2" fmla="val 47810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Yes, I am. What time does it start?</a:t>
            </a:r>
          </a:p>
        </p:txBody>
      </p:sp>
      <p:sp>
        <p:nvSpPr>
          <p:cNvPr id="43" name="Rounded Rectangular Callout 41"/>
          <p:cNvSpPr/>
          <p:nvPr/>
        </p:nvSpPr>
        <p:spPr>
          <a:xfrm>
            <a:off x="1806222" y="2525247"/>
            <a:ext cx="4303889" cy="473642"/>
          </a:xfrm>
          <a:prstGeom prst="wedgeRoundRectCallout">
            <a:avLst>
              <a:gd name="adj1" fmla="val -58187"/>
              <a:gd name="adj2" fmla="val -54080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Hmm. You might find something nice there.</a:t>
            </a:r>
          </a:p>
        </p:txBody>
      </p:sp>
      <p:sp>
        <p:nvSpPr>
          <p:cNvPr id="44" name="Rounded Rectangular Callout 15"/>
          <p:cNvSpPr/>
          <p:nvPr/>
        </p:nvSpPr>
        <p:spPr>
          <a:xfrm>
            <a:off x="2381056" y="1647687"/>
            <a:ext cx="3647987" cy="807621"/>
          </a:xfrm>
          <a:prstGeom prst="wedgeRoundRectCallout">
            <a:avLst>
              <a:gd name="adj1" fmla="val -60695"/>
              <a:gd name="adj2" fmla="val 3082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It starts at 3pm, but I think most people will arrive after that. Are you going to take a present?</a:t>
            </a:r>
          </a:p>
        </p:txBody>
      </p:sp>
      <p:sp>
        <p:nvSpPr>
          <p:cNvPr id="45" name="Rounded Rectangular Callout 20"/>
          <p:cNvSpPr/>
          <p:nvPr/>
        </p:nvSpPr>
        <p:spPr>
          <a:xfrm>
            <a:off x="6378351" y="1449189"/>
            <a:ext cx="3787121" cy="711656"/>
          </a:xfrm>
          <a:prstGeom prst="wedgeRoundRectCallout">
            <a:avLst>
              <a:gd name="adj1" fmla="val 56752"/>
              <a:gd name="adj2" fmla="val 6736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Of course! I’m going to look for something at the shopping </a:t>
            </a:r>
            <a:r>
              <a:rPr lang="en-US" sz="1600" dirty="0" err="1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centre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now.</a:t>
            </a:r>
          </a:p>
        </p:txBody>
      </p:sp>
      <p:sp>
        <p:nvSpPr>
          <p:cNvPr id="46" name="Rounded Rectangular Callout 20"/>
          <p:cNvSpPr/>
          <p:nvPr/>
        </p:nvSpPr>
        <p:spPr>
          <a:xfrm>
            <a:off x="6858000" y="2173111"/>
            <a:ext cx="3193939" cy="649111"/>
          </a:xfrm>
          <a:prstGeom prst="wedgeRoundRectCallout">
            <a:avLst>
              <a:gd name="adj1" fmla="val 59700"/>
              <a:gd name="adj2" fmla="val -47707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I’m sure I’ll find something. There are loads of good shops.</a:t>
            </a:r>
          </a:p>
        </p:txBody>
      </p:sp>
      <p:sp>
        <p:nvSpPr>
          <p:cNvPr id="23" name="Google Shape;65;p15">
            <a:extLst>
              <a:ext uri="{FF2B5EF4-FFF2-40B4-BE49-F238E27FC236}">
                <a16:creationId xmlns:a16="http://schemas.microsoft.com/office/drawing/2014/main" id="{DA1BBCA8-70FA-42ED-8C97-36DE465A39F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29950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39" grpId="0" animBg="1"/>
      <p:bldP spid="40" grpId="0" animBg="1"/>
      <p:bldP spid="41" grpId="0" animBg="1"/>
      <p:bldP spid="31" grpId="0" animBg="1"/>
      <p:bldP spid="38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graphicFrame>
        <p:nvGraphicFramePr>
          <p:cNvPr id="18" name="Table 50">
            <a:extLst>
              <a:ext uri="{FF2B5EF4-FFF2-40B4-BE49-F238E27FC236}">
                <a16:creationId xmlns:a16="http://schemas.microsoft.com/office/drawing/2014/main" id="{285AFA70-F88F-4DD8-B62D-DC33B1DCE9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0548651"/>
              </p:ext>
            </p:extLst>
          </p:nvPr>
        </p:nvGraphicFramePr>
        <p:xfrm>
          <a:off x="317949" y="3062358"/>
          <a:ext cx="8769607" cy="1598849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8218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18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979">
                  <a:extLst>
                    <a:ext uri="{9D8B030D-6E8A-4147-A177-3AD203B41FA5}">
                      <a16:colId xmlns:a16="http://schemas.microsoft.com/office/drawing/2014/main" val="3499143931"/>
                    </a:ext>
                  </a:extLst>
                </a:gridCol>
              </a:tblGrid>
              <a:tr h="27251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i="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predictions with </a:t>
                      </a:r>
                      <a:r>
                        <a:rPr lang="en-GB" sz="16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will</a:t>
                      </a:r>
                      <a:r>
                        <a:rPr lang="en-GB" sz="1600" b="1" i="1" baseline="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i="0" baseline="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or </a:t>
                      </a:r>
                      <a:r>
                        <a:rPr lang="en-GB" sz="1600" b="1" i="1" baseline="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may/might</a:t>
                      </a:r>
                      <a:endParaRPr lang="en-GB" sz="1600" b="1" i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going to</a:t>
                      </a:r>
                      <a:endParaRPr lang="en-GB" sz="1600" b="1" i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162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predictions when we are</a:t>
                      </a:r>
                      <a:r>
                        <a:rPr lang="en-GB" sz="1400" b="1" baseline="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fairly sure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</a:t>
                      </a:r>
                      <a:r>
                        <a:rPr lang="en-GB" sz="1400" b="1" baseline="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predictions when we are not sure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things we are planning </a:t>
                      </a:r>
                    </a:p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do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5409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FCF3BABE-CDE7-4C22-8481-E60DFBC04C73}"/>
              </a:ext>
            </a:extLst>
          </p:cNvPr>
          <p:cNvSpPr/>
          <p:nvPr/>
        </p:nvSpPr>
        <p:spPr>
          <a:xfrm>
            <a:off x="464713" y="4036469"/>
            <a:ext cx="20786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I’m sure I’ll find something.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3C9B9EBE-8D9A-4102-8143-E28329173DFE}"/>
              </a:ext>
            </a:extLst>
          </p:cNvPr>
          <p:cNvSpPr/>
          <p:nvPr/>
        </p:nvSpPr>
        <p:spPr>
          <a:xfrm>
            <a:off x="3271520" y="4036531"/>
            <a:ext cx="23870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You might find something nice there.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97F1C473-3FEA-42D5-B41D-3C1DB2AEDE5E}"/>
              </a:ext>
            </a:extLst>
          </p:cNvPr>
          <p:cNvSpPr/>
          <p:nvPr/>
        </p:nvSpPr>
        <p:spPr>
          <a:xfrm>
            <a:off x="6148355" y="4037458"/>
            <a:ext cx="29392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I’m going to look for something at the shopping </a:t>
            </a:r>
            <a:r>
              <a:rPr lang="en-US" b="1" dirty="0" err="1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centre</a:t>
            </a:r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dirty="0">
              <a:solidFill>
                <a:srgbClr val="002060"/>
              </a:solidFill>
            </a:endParaRPr>
          </a:p>
        </p:txBody>
      </p:sp>
      <p:graphicFrame>
        <p:nvGraphicFramePr>
          <p:cNvPr id="19" name="Table 50">
            <a:extLst>
              <a:ext uri="{FF2B5EF4-FFF2-40B4-BE49-F238E27FC236}">
                <a16:creationId xmlns:a16="http://schemas.microsoft.com/office/drawing/2014/main" id="{7D2F7867-2F86-4064-A72F-DE4533F05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909375"/>
              </p:ext>
            </p:extLst>
          </p:nvPr>
        </p:nvGraphicFramePr>
        <p:xfrm>
          <a:off x="332061" y="4796778"/>
          <a:ext cx="7081614" cy="1336814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5408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40807">
                  <a:extLst>
                    <a:ext uri="{9D8B030D-6E8A-4147-A177-3AD203B41FA5}">
                      <a16:colId xmlns:a16="http://schemas.microsoft.com/office/drawing/2014/main" val="3499143931"/>
                    </a:ext>
                  </a:extLst>
                </a:gridCol>
              </a:tblGrid>
              <a:tr h="247105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 continuous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 simple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9067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organised arrangements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scheduled or timetabled events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6734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sp>
        <p:nvSpPr>
          <p:cNvPr id="21" name="Rounded Rectangular Callout 17">
            <a:extLst>
              <a:ext uri="{FF2B5EF4-FFF2-40B4-BE49-F238E27FC236}">
                <a16:creationId xmlns:a16="http://schemas.microsoft.com/office/drawing/2014/main" id="{5AB9C31F-2EAD-4C94-BD47-D8CB87F1FCCA}"/>
              </a:ext>
            </a:extLst>
          </p:cNvPr>
          <p:cNvSpPr/>
          <p:nvPr/>
        </p:nvSpPr>
        <p:spPr>
          <a:xfrm>
            <a:off x="7647567" y="4856548"/>
            <a:ext cx="2574606" cy="1352341"/>
          </a:xfrm>
          <a:prstGeom prst="wedgeRoundRectCallout">
            <a:avLst>
              <a:gd name="adj1" fmla="val 56931"/>
              <a:gd name="adj2" fmla="val 178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 again and match the examples in bold to the uses. The first is done for you.</a:t>
            </a:r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6B203AD9-ABAF-4D42-8136-3D60FEBA1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931" y="4845238"/>
            <a:ext cx="1239894" cy="1239894"/>
          </a:xfrm>
          <a:prstGeom prst="rect">
            <a:avLst/>
          </a:prstGeom>
        </p:spPr>
      </p:pic>
      <p:sp>
        <p:nvSpPr>
          <p:cNvPr id="25" name="Rectángulo 24">
            <a:extLst>
              <a:ext uri="{FF2B5EF4-FFF2-40B4-BE49-F238E27FC236}">
                <a16:creationId xmlns:a16="http://schemas.microsoft.com/office/drawing/2014/main" id="{1D6DC0C0-DDC2-446C-A943-3E9D02840FAD}"/>
              </a:ext>
            </a:extLst>
          </p:cNvPr>
          <p:cNvSpPr/>
          <p:nvPr/>
        </p:nvSpPr>
        <p:spPr>
          <a:xfrm>
            <a:off x="488418" y="5513819"/>
            <a:ext cx="29628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I’m going to Marta’s birthday party later.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3829E28-AD99-4DE8-AA28-3EF198F2B724}"/>
              </a:ext>
            </a:extLst>
          </p:cNvPr>
          <p:cNvSpPr/>
          <p:nvPr/>
        </p:nvSpPr>
        <p:spPr>
          <a:xfrm>
            <a:off x="4036707" y="5508407"/>
            <a:ext cx="29628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It starts at 3pm.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28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05" y="1035796"/>
            <a:ext cx="1239894" cy="1239894"/>
          </a:xfrm>
          <a:prstGeom prst="rect">
            <a:avLst/>
          </a:prstGeom>
        </p:spPr>
      </p:pic>
      <p:sp>
        <p:nvSpPr>
          <p:cNvPr id="29" name="Rounded Rectangular Callout 15"/>
          <p:cNvSpPr/>
          <p:nvPr/>
        </p:nvSpPr>
        <p:spPr>
          <a:xfrm>
            <a:off x="2479857" y="937018"/>
            <a:ext cx="3647987" cy="639014"/>
          </a:xfrm>
          <a:prstGeom prst="wedgeRoundRectCallout">
            <a:avLst>
              <a:gd name="adj1" fmla="val -60312"/>
              <a:gd name="adj2" fmla="val 23820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I’m going to Marta’s birthday party later. 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Are you coming?</a:t>
            </a:r>
          </a:p>
        </p:txBody>
      </p:sp>
      <p:pic>
        <p:nvPicPr>
          <p:cNvPr id="30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6626" y="1035796"/>
            <a:ext cx="1239894" cy="1239894"/>
          </a:xfrm>
          <a:prstGeom prst="rect">
            <a:avLst/>
          </a:prstGeom>
        </p:spPr>
      </p:pic>
      <p:sp>
        <p:nvSpPr>
          <p:cNvPr id="31" name="Rounded Rectangular Callout 20"/>
          <p:cNvSpPr/>
          <p:nvPr/>
        </p:nvSpPr>
        <p:spPr>
          <a:xfrm>
            <a:off x="6622079" y="932787"/>
            <a:ext cx="3460149" cy="446616"/>
          </a:xfrm>
          <a:prstGeom prst="wedgeRoundRectCallout">
            <a:avLst>
              <a:gd name="adj1" fmla="val 60422"/>
              <a:gd name="adj2" fmla="val 47810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Yes, I am. What time does it start?</a:t>
            </a:r>
          </a:p>
        </p:txBody>
      </p:sp>
      <p:sp>
        <p:nvSpPr>
          <p:cNvPr id="32" name="Rounded Rectangular Callout 41"/>
          <p:cNvSpPr/>
          <p:nvPr/>
        </p:nvSpPr>
        <p:spPr>
          <a:xfrm>
            <a:off x="1665111" y="2525247"/>
            <a:ext cx="4529667" cy="462072"/>
          </a:xfrm>
          <a:prstGeom prst="wedgeRoundRectCallout">
            <a:avLst>
              <a:gd name="adj1" fmla="val -55383"/>
              <a:gd name="adj2" fmla="val -54080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Hmm. </a:t>
            </a: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You might find something nice there.</a:t>
            </a:r>
          </a:p>
        </p:txBody>
      </p:sp>
      <p:sp>
        <p:nvSpPr>
          <p:cNvPr id="33" name="Rounded Rectangular Callout 15"/>
          <p:cNvSpPr/>
          <p:nvPr/>
        </p:nvSpPr>
        <p:spPr>
          <a:xfrm>
            <a:off x="2381056" y="1647687"/>
            <a:ext cx="3647987" cy="807621"/>
          </a:xfrm>
          <a:prstGeom prst="wedgeRoundRectCallout">
            <a:avLst>
              <a:gd name="adj1" fmla="val -60695"/>
              <a:gd name="adj2" fmla="val 3082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It starts at 3pm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but I think most people will arrive after that. Are you going to take a present?</a:t>
            </a:r>
          </a:p>
        </p:txBody>
      </p:sp>
      <p:sp>
        <p:nvSpPr>
          <p:cNvPr id="34" name="Rounded Rectangular Callout 20"/>
          <p:cNvSpPr/>
          <p:nvPr/>
        </p:nvSpPr>
        <p:spPr>
          <a:xfrm>
            <a:off x="6223000" y="1449189"/>
            <a:ext cx="4035777" cy="640886"/>
          </a:xfrm>
          <a:prstGeom prst="wedgeRoundRectCallout">
            <a:avLst>
              <a:gd name="adj1" fmla="val 56752"/>
              <a:gd name="adj2" fmla="val 6736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Of course! </a:t>
            </a: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I’m going to look for something at the shopping </a:t>
            </a:r>
            <a:r>
              <a:rPr lang="en-US" sz="1600" b="1" dirty="0" err="1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centre</a:t>
            </a: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now.</a:t>
            </a:r>
          </a:p>
        </p:txBody>
      </p:sp>
      <p:sp>
        <p:nvSpPr>
          <p:cNvPr id="35" name="Rounded Rectangular Callout 20"/>
          <p:cNvSpPr/>
          <p:nvPr/>
        </p:nvSpPr>
        <p:spPr>
          <a:xfrm>
            <a:off x="6858000" y="2173111"/>
            <a:ext cx="3193939" cy="649111"/>
          </a:xfrm>
          <a:prstGeom prst="wedgeRoundRectCallout">
            <a:avLst>
              <a:gd name="adj1" fmla="val 59700"/>
              <a:gd name="adj2" fmla="val -47707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I’m sure I’ll find something. 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There are lots of good shops.</a:t>
            </a:r>
          </a:p>
        </p:txBody>
      </p:sp>
      <p:sp>
        <p:nvSpPr>
          <p:cNvPr id="24" name="Google Shape;65;p15">
            <a:extLst>
              <a:ext uri="{FF2B5EF4-FFF2-40B4-BE49-F238E27FC236}">
                <a16:creationId xmlns:a16="http://schemas.microsoft.com/office/drawing/2014/main" id="{AC48B43D-AEB0-4CD1-B62F-33F240BA8B1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486250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/>
      <p:bldP spid="22" grpId="0"/>
      <p:bldP spid="21" grpId="0" animBg="1"/>
      <p:bldP spid="25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graphicFrame>
        <p:nvGraphicFramePr>
          <p:cNvPr id="18" name="Table 50">
            <a:extLst>
              <a:ext uri="{FF2B5EF4-FFF2-40B4-BE49-F238E27FC236}">
                <a16:creationId xmlns:a16="http://schemas.microsoft.com/office/drawing/2014/main" id="{285AFA70-F88F-4DD8-B62D-DC33B1DCE9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975709"/>
              </p:ext>
            </p:extLst>
          </p:nvPr>
        </p:nvGraphicFramePr>
        <p:xfrm>
          <a:off x="332060" y="1150906"/>
          <a:ext cx="10011383" cy="174752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3332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97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98333">
                  <a:extLst>
                    <a:ext uri="{9D8B030D-6E8A-4147-A177-3AD203B41FA5}">
                      <a16:colId xmlns:a16="http://schemas.microsoft.com/office/drawing/2014/main" val="3499143931"/>
                    </a:ext>
                  </a:extLst>
                </a:gridCol>
              </a:tblGrid>
              <a:tr h="317098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i="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predictions with </a:t>
                      </a:r>
                      <a:r>
                        <a:rPr lang="en-GB" sz="16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will</a:t>
                      </a:r>
                      <a:r>
                        <a:rPr lang="en-GB" sz="1600" b="1" i="1" baseline="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i="0" baseline="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or </a:t>
                      </a:r>
                      <a:r>
                        <a:rPr lang="en-GB" sz="16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may/might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going to</a:t>
                      </a:r>
                      <a:endParaRPr lang="en-GB" sz="1600" b="1" i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27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predictions when we are</a:t>
                      </a:r>
                      <a:r>
                        <a:rPr lang="en-GB" sz="1400" b="1" baseline="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fairly sure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</a:t>
                      </a:r>
                      <a:r>
                        <a:rPr lang="en-GB" sz="1400" b="1" baseline="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predictions when we are not sure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things we are planning </a:t>
                      </a:r>
                    </a:p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do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4085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I’m sure </a:t>
                      </a:r>
                      <a:r>
                        <a:rPr lang="en-US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I’ll find </a:t>
                      </a:r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something.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You might find </a:t>
                      </a:r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something </a:t>
                      </a:r>
                    </a:p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nice</a:t>
                      </a:r>
                      <a:r>
                        <a:rPr lang="en-GB" sz="1600" b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there.</a:t>
                      </a:r>
                      <a:endParaRPr lang="en-GB" sz="1600" b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I’m going to look </a:t>
                      </a:r>
                      <a:r>
                        <a:rPr lang="en-US" sz="1600" b="0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for something at the shopping </a:t>
                      </a:r>
                      <a:r>
                        <a:rPr lang="en-US" sz="1600" b="0" dirty="0" err="1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centre</a:t>
                      </a:r>
                      <a:r>
                        <a:rPr lang="en-US" sz="1600" b="0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.</a:t>
                      </a:r>
                      <a:endParaRPr lang="en-US" sz="16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graphicFrame>
        <p:nvGraphicFramePr>
          <p:cNvPr id="19" name="Table 50">
            <a:extLst>
              <a:ext uri="{FF2B5EF4-FFF2-40B4-BE49-F238E27FC236}">
                <a16:creationId xmlns:a16="http://schemas.microsoft.com/office/drawing/2014/main" id="{7D2F7867-2F86-4064-A72F-DE4533F05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615907"/>
              </p:ext>
            </p:extLst>
          </p:nvPr>
        </p:nvGraphicFramePr>
        <p:xfrm>
          <a:off x="332061" y="4588183"/>
          <a:ext cx="7081614" cy="1336814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5408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40807">
                  <a:extLst>
                    <a:ext uri="{9D8B030D-6E8A-4147-A177-3AD203B41FA5}">
                      <a16:colId xmlns:a16="http://schemas.microsoft.com/office/drawing/2014/main" val="3499143931"/>
                    </a:ext>
                  </a:extLst>
                </a:gridCol>
              </a:tblGrid>
              <a:tr h="247105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 continuous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 simple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9067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organised arrangements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scheduled or timetabled events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67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I’m going </a:t>
                      </a:r>
                      <a:r>
                        <a:rPr lang="en-US" sz="1600" b="0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Marta’s birthday party later</a:t>
                      </a:r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It starts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at 8pm.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sp>
        <p:nvSpPr>
          <p:cNvPr id="21" name="Rounded Rectangular Callout 17">
            <a:extLst>
              <a:ext uri="{FF2B5EF4-FFF2-40B4-BE49-F238E27FC236}">
                <a16:creationId xmlns:a16="http://schemas.microsoft.com/office/drawing/2014/main" id="{5AB9C31F-2EAD-4C94-BD47-D8CB87F1FCCA}"/>
              </a:ext>
            </a:extLst>
          </p:cNvPr>
          <p:cNvSpPr/>
          <p:nvPr/>
        </p:nvSpPr>
        <p:spPr>
          <a:xfrm>
            <a:off x="3674189" y="3535638"/>
            <a:ext cx="3794078" cy="774400"/>
          </a:xfrm>
          <a:prstGeom prst="wedgeRoundRectCallout">
            <a:avLst>
              <a:gd name="adj1" fmla="val 54413"/>
              <a:gd name="adj2" fmla="val 1588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can use the modal verbs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may (not)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or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might (not)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when we are not sure if a prediction is true or not.</a:t>
            </a:r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6B203AD9-ABAF-4D42-8136-3D60FEBA1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4073" y="3850682"/>
            <a:ext cx="1005866" cy="1005866"/>
          </a:xfrm>
          <a:prstGeom prst="rect">
            <a:avLst/>
          </a:prstGeom>
        </p:spPr>
      </p:pic>
      <p:sp>
        <p:nvSpPr>
          <p:cNvPr id="27" name="Arc 77">
            <a:extLst>
              <a:ext uri="{FF2B5EF4-FFF2-40B4-BE49-F238E27FC236}">
                <a16:creationId xmlns:a16="http://schemas.microsoft.com/office/drawing/2014/main" id="{1070E46A-A854-4192-BA0C-DE5C080BBC82}"/>
              </a:ext>
            </a:extLst>
          </p:cNvPr>
          <p:cNvSpPr/>
          <p:nvPr/>
        </p:nvSpPr>
        <p:spPr>
          <a:xfrm rot="12056514" flipV="1">
            <a:off x="2838407" y="2156954"/>
            <a:ext cx="2089380" cy="2242311"/>
          </a:xfrm>
          <a:prstGeom prst="arc">
            <a:avLst>
              <a:gd name="adj1" fmla="val 11198718"/>
              <a:gd name="adj2" fmla="val 1435492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9" name="Rounded Rectangular Callout 17">
            <a:extLst>
              <a:ext uri="{FF2B5EF4-FFF2-40B4-BE49-F238E27FC236}">
                <a16:creationId xmlns:a16="http://schemas.microsoft.com/office/drawing/2014/main" id="{E9980E28-4B60-44A8-B979-C1145D724E97}"/>
              </a:ext>
            </a:extLst>
          </p:cNvPr>
          <p:cNvSpPr/>
          <p:nvPr/>
        </p:nvSpPr>
        <p:spPr>
          <a:xfrm>
            <a:off x="329481" y="3342944"/>
            <a:ext cx="2986925" cy="1054783"/>
          </a:xfrm>
          <a:prstGeom prst="wedgeRoundRectCallout">
            <a:avLst>
              <a:gd name="adj1" fmla="val 57388"/>
              <a:gd name="adj2" fmla="val 3024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will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can be contracted to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’ll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For negative meaning, we use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won’t.</a:t>
            </a:r>
          </a:p>
        </p:txBody>
      </p:sp>
      <p:sp>
        <p:nvSpPr>
          <p:cNvPr id="30" name="Arc 77">
            <a:extLst>
              <a:ext uri="{FF2B5EF4-FFF2-40B4-BE49-F238E27FC236}">
                <a16:creationId xmlns:a16="http://schemas.microsoft.com/office/drawing/2014/main" id="{2849AA64-1630-420A-B32D-7DA078D053D1}"/>
              </a:ext>
            </a:extLst>
          </p:cNvPr>
          <p:cNvSpPr/>
          <p:nvPr/>
        </p:nvSpPr>
        <p:spPr>
          <a:xfrm rot="1339714" flipH="1">
            <a:off x="-242633" y="1477973"/>
            <a:ext cx="1616540" cy="2191293"/>
          </a:xfrm>
          <a:prstGeom prst="arc">
            <a:avLst>
              <a:gd name="adj1" fmla="val 7904317"/>
              <a:gd name="adj2" fmla="val 1213107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Rounded Rectangular Callout 17">
            <a:extLst>
              <a:ext uri="{FF2B5EF4-FFF2-40B4-BE49-F238E27FC236}">
                <a16:creationId xmlns:a16="http://schemas.microsoft.com/office/drawing/2014/main" id="{3FD1B832-ED0B-4B5C-BB74-CF3D6644BC8F}"/>
              </a:ext>
            </a:extLst>
          </p:cNvPr>
          <p:cNvSpPr/>
          <p:nvPr/>
        </p:nvSpPr>
        <p:spPr>
          <a:xfrm>
            <a:off x="4522954" y="5759645"/>
            <a:ext cx="3986045" cy="673163"/>
          </a:xfrm>
          <a:prstGeom prst="wedgeRoundRectCallout">
            <a:avLst>
              <a:gd name="adj1" fmla="val 54413"/>
              <a:gd name="adj2" fmla="val 1588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Arrangements and scheduled events often have times/time phrases or dates.</a:t>
            </a:r>
          </a:p>
        </p:txBody>
      </p:sp>
      <p:sp>
        <p:nvSpPr>
          <p:cNvPr id="32" name="Arc 77">
            <a:extLst>
              <a:ext uri="{FF2B5EF4-FFF2-40B4-BE49-F238E27FC236}">
                <a16:creationId xmlns:a16="http://schemas.microsoft.com/office/drawing/2014/main" id="{497B44D8-5DC1-4927-9A06-81E5C165223D}"/>
              </a:ext>
            </a:extLst>
          </p:cNvPr>
          <p:cNvSpPr/>
          <p:nvPr/>
        </p:nvSpPr>
        <p:spPr>
          <a:xfrm rot="6663945" flipV="1">
            <a:off x="2555670" y="5474172"/>
            <a:ext cx="2089380" cy="2242311"/>
          </a:xfrm>
          <a:prstGeom prst="arc">
            <a:avLst>
              <a:gd name="adj1" fmla="val 8417637"/>
              <a:gd name="adj2" fmla="val 1230914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3" name="Rounded Rectangular Callout 17">
            <a:extLst>
              <a:ext uri="{FF2B5EF4-FFF2-40B4-BE49-F238E27FC236}">
                <a16:creationId xmlns:a16="http://schemas.microsoft.com/office/drawing/2014/main" id="{4F33A82E-6F8E-494C-84C2-EAA5B653CF2A}"/>
              </a:ext>
            </a:extLst>
          </p:cNvPr>
          <p:cNvSpPr/>
          <p:nvPr/>
        </p:nvSpPr>
        <p:spPr>
          <a:xfrm>
            <a:off x="7746367" y="3945892"/>
            <a:ext cx="2639899" cy="1336814"/>
          </a:xfrm>
          <a:prstGeom prst="wedgeRoundRectCallout">
            <a:avLst>
              <a:gd name="adj1" fmla="val 58549"/>
              <a:gd name="adj2" fmla="val -2087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connected speech, we often pronounce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going to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as /</a:t>
            </a:r>
            <a:r>
              <a:rPr lang="en-US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gɒnə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/. Listen to how your teacher says it and repeat.</a:t>
            </a:r>
          </a:p>
        </p:txBody>
      </p:sp>
      <p:sp>
        <p:nvSpPr>
          <p:cNvPr id="34" name="Pentagon 2">
            <a:extLst>
              <a:ext uri="{FF2B5EF4-FFF2-40B4-BE49-F238E27FC236}">
                <a16:creationId xmlns:a16="http://schemas.microsoft.com/office/drawing/2014/main" id="{4D23E645-5627-4090-B4A6-7400E1A4782C}"/>
              </a:ext>
            </a:extLst>
          </p:cNvPr>
          <p:cNvSpPr/>
          <p:nvPr/>
        </p:nvSpPr>
        <p:spPr>
          <a:xfrm>
            <a:off x="8976491" y="5398836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sentences with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will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going to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22" name="Arc 77">
            <a:extLst>
              <a:ext uri="{FF2B5EF4-FFF2-40B4-BE49-F238E27FC236}">
                <a16:creationId xmlns:a16="http://schemas.microsoft.com/office/drawing/2014/main" id="{497B44D8-5DC1-4927-9A06-81E5C165223D}"/>
              </a:ext>
            </a:extLst>
          </p:cNvPr>
          <p:cNvSpPr/>
          <p:nvPr/>
        </p:nvSpPr>
        <p:spPr>
          <a:xfrm rot="6663945" flipV="1">
            <a:off x="4570737" y="5316127"/>
            <a:ext cx="2089380" cy="2242311"/>
          </a:xfrm>
          <a:prstGeom prst="arc">
            <a:avLst>
              <a:gd name="adj1" fmla="val 8889255"/>
              <a:gd name="adj2" fmla="val 1230914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4" name="Rounded Rectangular Callout 17">
            <a:extLst>
              <a:ext uri="{FF2B5EF4-FFF2-40B4-BE49-F238E27FC236}">
                <a16:creationId xmlns:a16="http://schemas.microsoft.com/office/drawing/2014/main" id="{4F33A82E-6F8E-494C-84C2-EAA5B653CF2A}"/>
              </a:ext>
            </a:extLst>
          </p:cNvPr>
          <p:cNvSpPr/>
          <p:nvPr/>
        </p:nvSpPr>
        <p:spPr>
          <a:xfrm>
            <a:off x="8297335" y="3005667"/>
            <a:ext cx="2819888" cy="848996"/>
          </a:xfrm>
          <a:prstGeom prst="wedgeRoundRectCallout">
            <a:avLst>
              <a:gd name="adj1" fmla="val 35530"/>
              <a:gd name="adj2" fmla="val 6389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Notice the similarity between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going to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and the present continuous with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go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25" name="Arc 77">
            <a:extLst>
              <a:ext uri="{FF2B5EF4-FFF2-40B4-BE49-F238E27FC236}">
                <a16:creationId xmlns:a16="http://schemas.microsoft.com/office/drawing/2014/main" id="{1070E46A-A854-4192-BA0C-DE5C080BBC82}"/>
              </a:ext>
            </a:extLst>
          </p:cNvPr>
          <p:cNvSpPr/>
          <p:nvPr/>
        </p:nvSpPr>
        <p:spPr>
          <a:xfrm rot="12754459" flipV="1">
            <a:off x="6433916" y="2633911"/>
            <a:ext cx="2089380" cy="2242311"/>
          </a:xfrm>
          <a:prstGeom prst="arc">
            <a:avLst>
              <a:gd name="adj1" fmla="val 14003576"/>
              <a:gd name="adj2" fmla="val 1670693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6" name="Arc 77">
            <a:extLst>
              <a:ext uri="{FF2B5EF4-FFF2-40B4-BE49-F238E27FC236}">
                <a16:creationId xmlns:a16="http://schemas.microsoft.com/office/drawing/2014/main" id="{497B44D8-5DC1-4927-9A06-81E5C165223D}"/>
              </a:ext>
            </a:extLst>
          </p:cNvPr>
          <p:cNvSpPr/>
          <p:nvPr/>
        </p:nvSpPr>
        <p:spPr>
          <a:xfrm rot="5080067" flipV="1">
            <a:off x="4138161" y="1040431"/>
            <a:ext cx="3764249" cy="7936609"/>
          </a:xfrm>
          <a:prstGeom prst="arc">
            <a:avLst>
              <a:gd name="adj1" fmla="val 7114554"/>
              <a:gd name="adj2" fmla="val 1604515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8" name="Google Shape;65;p15">
            <a:extLst>
              <a:ext uri="{FF2B5EF4-FFF2-40B4-BE49-F238E27FC236}">
                <a16:creationId xmlns:a16="http://schemas.microsoft.com/office/drawing/2014/main" id="{CFB86A1F-64C2-4E36-A541-A5C6FF4ABFE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5898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22" grpId="0" animBg="1"/>
      <p:bldP spid="24" grpId="0" animBg="1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sentences?</a:t>
            </a:r>
          </a:p>
        </p:txBody>
      </p:sp>
      <p:sp>
        <p:nvSpPr>
          <p:cNvPr id="21" name="Rounded Rectangular Callout 17">
            <a:extLst>
              <a:ext uri="{FF2B5EF4-FFF2-40B4-BE49-F238E27FC236}">
                <a16:creationId xmlns:a16="http://schemas.microsoft.com/office/drawing/2014/main" id="{5AB9C31F-2EAD-4C94-BD47-D8CB87F1FCCA}"/>
              </a:ext>
            </a:extLst>
          </p:cNvPr>
          <p:cNvSpPr/>
          <p:nvPr/>
        </p:nvSpPr>
        <p:spPr>
          <a:xfrm>
            <a:off x="2304115" y="5484783"/>
            <a:ext cx="2947894" cy="802348"/>
          </a:xfrm>
          <a:prstGeom prst="wedgeRoundRectCallout">
            <a:avLst>
              <a:gd name="adj1" fmla="val -57885"/>
              <a:gd name="adj2" fmla="val -2373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Fill in the examples in the table. Use the verb c</a:t>
            </a:r>
            <a:r>
              <a:rPr lang="en-US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ome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in each example.</a:t>
            </a:r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6B203AD9-ABAF-4D42-8136-3D60FEBA1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29" y="5358222"/>
            <a:ext cx="1062145" cy="1062145"/>
          </a:xfrm>
          <a:prstGeom prst="rect">
            <a:avLst/>
          </a:prstGeom>
        </p:spPr>
      </p:pic>
      <p:graphicFrame>
        <p:nvGraphicFramePr>
          <p:cNvPr id="27" name="Table 50">
            <a:extLst>
              <a:ext uri="{FF2B5EF4-FFF2-40B4-BE49-F238E27FC236}">
                <a16:creationId xmlns:a16="http://schemas.microsoft.com/office/drawing/2014/main" id="{08305ABF-68ED-49F3-B58F-DB56AEDAFC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9480176"/>
              </p:ext>
            </p:extLst>
          </p:nvPr>
        </p:nvGraphicFramePr>
        <p:xfrm>
          <a:off x="310019" y="885411"/>
          <a:ext cx="5142825" cy="435351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714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4275">
                  <a:extLst>
                    <a:ext uri="{9D8B030D-6E8A-4147-A177-3AD203B41FA5}">
                      <a16:colId xmlns:a16="http://schemas.microsoft.com/office/drawing/2014/main" val="3738410415"/>
                    </a:ext>
                  </a:extLst>
                </a:gridCol>
                <a:gridCol w="1714275">
                  <a:extLst>
                    <a:ext uri="{9D8B030D-6E8A-4147-A177-3AD203B41FA5}">
                      <a16:colId xmlns:a16="http://schemas.microsoft.com/office/drawing/2014/main" val="2840304864"/>
                    </a:ext>
                  </a:extLst>
                </a:gridCol>
              </a:tblGrid>
              <a:tr h="346110"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will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4646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185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</a:t>
                      </a:r>
                    </a:p>
                    <a:p>
                      <a:pPr algn="ctr"/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It/We/They</a:t>
                      </a: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will (’ll)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314646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8345044"/>
                  </a:ext>
                </a:extLst>
              </a:tr>
              <a:tr h="55185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</a:t>
                      </a:r>
                    </a:p>
                    <a:p>
                      <a:pPr algn="ctr"/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It/We/They</a:t>
                      </a: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370561"/>
                  </a:ext>
                </a:extLst>
              </a:tr>
              <a:tr h="314646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questions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316040"/>
                  </a:ext>
                </a:extLst>
              </a:tr>
              <a:tr h="55185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Will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it/we/they</a:t>
                      </a: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come?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9183732"/>
                  </a:ext>
                </a:extLst>
              </a:tr>
              <a:tr h="338111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945775"/>
                  </a:ext>
                </a:extLst>
              </a:tr>
              <a:tr h="534897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it/we/they</a:t>
                      </a: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0027103"/>
                  </a:ext>
                </a:extLst>
              </a:tr>
              <a:tr h="534897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it/we/they</a:t>
                      </a: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will not (won’t).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2052904"/>
                  </a:ext>
                </a:extLst>
              </a:tr>
            </a:tbl>
          </a:graphicData>
        </a:graphic>
      </p:graphicFrame>
      <p:graphicFrame>
        <p:nvGraphicFramePr>
          <p:cNvPr id="28" name="Table 50">
            <a:extLst>
              <a:ext uri="{FF2B5EF4-FFF2-40B4-BE49-F238E27FC236}">
                <a16:creationId xmlns:a16="http://schemas.microsoft.com/office/drawing/2014/main" id="{C1B66871-7F59-45D1-AC44-F1ADE6C21D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7770300"/>
              </p:ext>
            </p:extLst>
          </p:nvPr>
        </p:nvGraphicFramePr>
        <p:xfrm>
          <a:off x="5711651" y="872178"/>
          <a:ext cx="6029748" cy="530060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5074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7437">
                  <a:extLst>
                    <a:ext uri="{9D8B030D-6E8A-4147-A177-3AD203B41FA5}">
                      <a16:colId xmlns:a16="http://schemas.microsoft.com/office/drawing/2014/main" val="3738410415"/>
                    </a:ext>
                  </a:extLst>
                </a:gridCol>
                <a:gridCol w="389868">
                  <a:extLst>
                    <a:ext uri="{9D8B030D-6E8A-4147-A177-3AD203B41FA5}">
                      <a16:colId xmlns:a16="http://schemas.microsoft.com/office/drawing/2014/main" val="2840304864"/>
                    </a:ext>
                  </a:extLst>
                </a:gridCol>
                <a:gridCol w="559559">
                  <a:extLst>
                    <a:ext uri="{9D8B030D-6E8A-4147-A177-3AD203B41FA5}">
                      <a16:colId xmlns:a16="http://schemas.microsoft.com/office/drawing/2014/main" val="2034747731"/>
                    </a:ext>
                  </a:extLst>
                </a:gridCol>
                <a:gridCol w="846161">
                  <a:extLst>
                    <a:ext uri="{9D8B030D-6E8A-4147-A177-3AD203B41FA5}">
                      <a16:colId xmlns:a16="http://schemas.microsoft.com/office/drawing/2014/main" val="2710031525"/>
                    </a:ext>
                  </a:extLst>
                </a:gridCol>
                <a:gridCol w="272955">
                  <a:extLst>
                    <a:ext uri="{9D8B030D-6E8A-4147-A177-3AD203B41FA5}">
                      <a16:colId xmlns:a16="http://schemas.microsoft.com/office/drawing/2014/main" val="1959634247"/>
                    </a:ext>
                  </a:extLst>
                </a:gridCol>
                <a:gridCol w="946331">
                  <a:extLst>
                    <a:ext uri="{9D8B030D-6E8A-4147-A177-3AD203B41FA5}">
                      <a16:colId xmlns:a16="http://schemas.microsoft.com/office/drawing/2014/main" val="4202733586"/>
                    </a:ext>
                  </a:extLst>
                </a:gridCol>
              </a:tblGrid>
              <a:tr h="334512">
                <a:tc gridSpan="7">
                  <a:txBody>
                    <a:bodyPr/>
                    <a:lstStyle/>
                    <a:p>
                      <a:pPr algn="ctr"/>
                      <a:r>
                        <a:rPr lang="en-GB" sz="14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going to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435">
                <a:tc gridSpan="7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positive and negative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94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am (’m)/am not (’m not)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going to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3294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__</a:t>
                      </a:r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</a:t>
                      </a: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___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going to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165890"/>
                  </a:ext>
                </a:extLst>
              </a:tr>
              <a:tr h="3294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We/You/They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are (’re)/are not (aren’t)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5519424"/>
                  </a:ext>
                </a:extLst>
              </a:tr>
              <a:tr h="329435">
                <a:tc gridSpan="7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questions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316040"/>
                  </a:ext>
                </a:extLst>
              </a:tr>
              <a:tr h="3294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___________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going to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going to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come?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9183732"/>
                  </a:ext>
                </a:extLst>
              </a:tr>
              <a:tr h="3294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Is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7265520"/>
                  </a:ext>
                </a:extLst>
              </a:tr>
              <a:tr h="3294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Are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8204874"/>
                  </a:ext>
                </a:extLst>
              </a:tr>
              <a:tr h="354003">
                <a:tc gridSpan="7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6945775"/>
                  </a:ext>
                </a:extLst>
              </a:tr>
              <a:tr h="329435">
                <a:tc rowSpan="3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am.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0027103"/>
                  </a:ext>
                </a:extLst>
              </a:tr>
              <a:tr h="3294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7065474"/>
                  </a:ext>
                </a:extLst>
              </a:tr>
              <a:tr h="3294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we/you/they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__________________.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759770"/>
                  </a:ext>
                </a:extLst>
              </a:tr>
              <a:tr h="329435">
                <a:tc rowSpan="3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_________________.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2052904"/>
                  </a:ext>
                </a:extLst>
              </a:tr>
              <a:tr h="3294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is not (isn’t).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6202630"/>
                  </a:ext>
                </a:extLst>
              </a:tr>
              <a:tr h="3294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we/you/they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are not (aren’t).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5663585"/>
                  </a:ext>
                </a:extLst>
              </a:tr>
            </a:tbl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09590D08-96B8-44AE-9CF4-86B910A5BA73}"/>
              </a:ext>
            </a:extLst>
          </p:cNvPr>
          <p:cNvSpPr/>
          <p:nvPr/>
        </p:nvSpPr>
        <p:spPr>
          <a:xfrm>
            <a:off x="4224436" y="1608445"/>
            <a:ext cx="6591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latin typeface="Open Sans" charset="0"/>
                <a:ea typeface="Open Sans" charset="0"/>
                <a:cs typeface="Open Sans" charset="0"/>
              </a:rPr>
              <a:t>come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4AB9193D-55E0-425A-85B8-4356D3CC1397}"/>
              </a:ext>
            </a:extLst>
          </p:cNvPr>
          <p:cNvSpPr/>
          <p:nvPr/>
        </p:nvSpPr>
        <p:spPr>
          <a:xfrm>
            <a:off x="2128178" y="2477082"/>
            <a:ext cx="14410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latin typeface="Open Sans" charset="0"/>
                <a:ea typeface="Open Sans" charset="0"/>
                <a:cs typeface="Open Sans" charset="0"/>
              </a:rPr>
              <a:t>will not (won’t)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B541CCCE-5C09-4333-8550-32BE39915A34}"/>
              </a:ext>
            </a:extLst>
          </p:cNvPr>
          <p:cNvSpPr/>
          <p:nvPr/>
        </p:nvSpPr>
        <p:spPr>
          <a:xfrm>
            <a:off x="4329934" y="4238989"/>
            <a:ext cx="4739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latin typeface="Open Sans" charset="0"/>
                <a:ea typeface="Open Sans" charset="0"/>
                <a:cs typeface="Open Sans" charset="0"/>
              </a:rPr>
              <a:t>will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61227BBA-0EA0-496B-9683-34E9B016E533}"/>
              </a:ext>
            </a:extLst>
          </p:cNvPr>
          <p:cNvSpPr/>
          <p:nvPr/>
        </p:nvSpPr>
        <p:spPr>
          <a:xfrm>
            <a:off x="7318100" y="1857165"/>
            <a:ext cx="21807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Open Sans" charset="0"/>
                <a:ea typeface="Open Sans" charset="0"/>
                <a:cs typeface="Open Sans" charset="0"/>
              </a:rPr>
              <a:t>is (’s)/is not (isn’t)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94B33907-C8DE-4864-92B2-2A095B16D2D5}"/>
              </a:ext>
            </a:extLst>
          </p:cNvPr>
          <p:cNvSpPr/>
          <p:nvPr/>
        </p:nvSpPr>
        <p:spPr>
          <a:xfrm>
            <a:off x="6209959" y="2815636"/>
            <a:ext cx="4739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latin typeface="Open Sans" charset="0"/>
                <a:ea typeface="Open Sans" charset="0"/>
                <a:cs typeface="Open Sans" charset="0"/>
              </a:rPr>
              <a:t>Am</a:t>
            </a: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E9E44320-214C-4116-BE64-330988733818}"/>
              </a:ext>
            </a:extLst>
          </p:cNvPr>
          <p:cNvSpPr/>
          <p:nvPr/>
        </p:nvSpPr>
        <p:spPr>
          <a:xfrm>
            <a:off x="7579743" y="3494370"/>
            <a:ext cx="12122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latin typeface="Open Sans" charset="0"/>
                <a:ea typeface="Open Sans" charset="0"/>
                <a:cs typeface="Open Sans" charset="0"/>
              </a:rPr>
              <a:t>we/you/they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F2B913DF-BC44-45C1-93C7-E936AEC5B070}"/>
              </a:ext>
            </a:extLst>
          </p:cNvPr>
          <p:cNvSpPr/>
          <p:nvPr/>
        </p:nvSpPr>
        <p:spPr>
          <a:xfrm>
            <a:off x="9974315" y="4812915"/>
            <a:ext cx="4542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latin typeface="Open Sans" charset="0"/>
                <a:ea typeface="Open Sans" charset="0"/>
                <a:cs typeface="Open Sans" charset="0"/>
              </a:rPr>
              <a:t>are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4E8C12F1-F4FA-45AC-87B0-0EA566E931F9}"/>
              </a:ext>
            </a:extLst>
          </p:cNvPr>
          <p:cNvSpPr/>
          <p:nvPr/>
        </p:nvSpPr>
        <p:spPr>
          <a:xfrm>
            <a:off x="9479546" y="5173289"/>
            <a:ext cx="14811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latin typeface="Open Sans" charset="0"/>
                <a:ea typeface="Open Sans" charset="0"/>
                <a:cs typeface="Open Sans" charset="0"/>
              </a:rPr>
              <a:t>am not (’m not)</a:t>
            </a:r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354D2063-BD02-461D-A986-A361806171F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052083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5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ular Callout 17">
            <a:extLst>
              <a:ext uri="{FF2B5EF4-FFF2-40B4-BE49-F238E27FC236}">
                <a16:creationId xmlns:a16="http://schemas.microsoft.com/office/drawing/2014/main" id="{5AB9C31F-2EAD-4C94-BD47-D8CB87F1FCCA}"/>
              </a:ext>
            </a:extLst>
          </p:cNvPr>
          <p:cNvSpPr/>
          <p:nvPr/>
        </p:nvSpPr>
        <p:spPr>
          <a:xfrm>
            <a:off x="1906210" y="5545666"/>
            <a:ext cx="3222506" cy="693861"/>
          </a:xfrm>
          <a:prstGeom prst="wedgeRoundRectCallout">
            <a:avLst>
              <a:gd name="adj1" fmla="val -57885"/>
              <a:gd name="adj2" fmla="val -2373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This is the infinitive of the verb (without </a:t>
            </a:r>
            <a:r>
              <a:rPr lang="en-US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to).</a:t>
            </a:r>
            <a:endParaRPr lang="en-US" sz="1600" dirty="0">
              <a:solidFill>
                <a:srgbClr val="FFFFFF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6B203AD9-ABAF-4D42-8136-3D60FEBA1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317" y="5344597"/>
            <a:ext cx="1049350" cy="1049350"/>
          </a:xfrm>
          <a:prstGeom prst="rect">
            <a:avLst/>
          </a:prstGeom>
        </p:spPr>
      </p:pic>
      <p:graphicFrame>
        <p:nvGraphicFramePr>
          <p:cNvPr id="27" name="Table 50">
            <a:extLst>
              <a:ext uri="{FF2B5EF4-FFF2-40B4-BE49-F238E27FC236}">
                <a16:creationId xmlns:a16="http://schemas.microsoft.com/office/drawing/2014/main" id="{08305ABF-68ED-49F3-B58F-DB56AEDAFC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96900"/>
              </p:ext>
            </p:extLst>
          </p:nvPr>
        </p:nvGraphicFramePr>
        <p:xfrm>
          <a:off x="207238" y="880518"/>
          <a:ext cx="5142825" cy="441029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714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4275">
                  <a:extLst>
                    <a:ext uri="{9D8B030D-6E8A-4147-A177-3AD203B41FA5}">
                      <a16:colId xmlns:a16="http://schemas.microsoft.com/office/drawing/2014/main" val="3738410415"/>
                    </a:ext>
                  </a:extLst>
                </a:gridCol>
                <a:gridCol w="1714275">
                  <a:extLst>
                    <a:ext uri="{9D8B030D-6E8A-4147-A177-3AD203B41FA5}">
                      <a16:colId xmlns:a16="http://schemas.microsoft.com/office/drawing/2014/main" val="2840304864"/>
                    </a:ext>
                  </a:extLst>
                </a:gridCol>
              </a:tblGrid>
              <a:tr h="318877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will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4036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6669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</a:t>
                      </a:r>
                    </a:p>
                    <a:p>
                      <a:pPr algn="ctr"/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It/We/They</a:t>
                      </a: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will (’ll)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314036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8345044"/>
                  </a:ext>
                </a:extLst>
              </a:tr>
              <a:tr h="596669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</a:t>
                      </a:r>
                    </a:p>
                    <a:p>
                      <a:pPr algn="ctr"/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It/We/They</a:t>
                      </a: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will not (won’t)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370561"/>
                  </a:ext>
                </a:extLst>
              </a:tr>
              <a:tr h="314036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questions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316040"/>
                  </a:ext>
                </a:extLst>
              </a:tr>
              <a:tr h="55078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Will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it/we/they</a:t>
                      </a: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come?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9183732"/>
                  </a:ext>
                </a:extLst>
              </a:tr>
              <a:tr h="337456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945775"/>
                  </a:ext>
                </a:extLst>
              </a:tr>
              <a:tr h="533862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it/we/they</a:t>
                      </a: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will.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0027103"/>
                  </a:ext>
                </a:extLst>
              </a:tr>
              <a:tr h="533862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it/we/they</a:t>
                      </a: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will not (won’t).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2052904"/>
                  </a:ext>
                </a:extLst>
              </a:tr>
            </a:tbl>
          </a:graphicData>
        </a:graphic>
      </p:graphicFrame>
      <p:graphicFrame>
        <p:nvGraphicFramePr>
          <p:cNvPr id="28" name="Table 50">
            <a:extLst>
              <a:ext uri="{FF2B5EF4-FFF2-40B4-BE49-F238E27FC236}">
                <a16:creationId xmlns:a16="http://schemas.microsoft.com/office/drawing/2014/main" id="{C1B66871-7F59-45D1-AC44-F1ADE6C21D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323169"/>
              </p:ext>
            </p:extLst>
          </p:nvPr>
        </p:nvGraphicFramePr>
        <p:xfrm>
          <a:off x="5473027" y="880510"/>
          <a:ext cx="6029748" cy="51667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5074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7437">
                  <a:extLst>
                    <a:ext uri="{9D8B030D-6E8A-4147-A177-3AD203B41FA5}">
                      <a16:colId xmlns:a16="http://schemas.microsoft.com/office/drawing/2014/main" val="3738410415"/>
                    </a:ext>
                  </a:extLst>
                </a:gridCol>
                <a:gridCol w="389868">
                  <a:extLst>
                    <a:ext uri="{9D8B030D-6E8A-4147-A177-3AD203B41FA5}">
                      <a16:colId xmlns:a16="http://schemas.microsoft.com/office/drawing/2014/main" val="2840304864"/>
                    </a:ext>
                  </a:extLst>
                </a:gridCol>
                <a:gridCol w="559559">
                  <a:extLst>
                    <a:ext uri="{9D8B030D-6E8A-4147-A177-3AD203B41FA5}">
                      <a16:colId xmlns:a16="http://schemas.microsoft.com/office/drawing/2014/main" val="2034747731"/>
                    </a:ext>
                  </a:extLst>
                </a:gridCol>
                <a:gridCol w="846161">
                  <a:extLst>
                    <a:ext uri="{9D8B030D-6E8A-4147-A177-3AD203B41FA5}">
                      <a16:colId xmlns:a16="http://schemas.microsoft.com/office/drawing/2014/main" val="2710031525"/>
                    </a:ext>
                  </a:extLst>
                </a:gridCol>
                <a:gridCol w="272955">
                  <a:extLst>
                    <a:ext uri="{9D8B030D-6E8A-4147-A177-3AD203B41FA5}">
                      <a16:colId xmlns:a16="http://schemas.microsoft.com/office/drawing/2014/main" val="1959634247"/>
                    </a:ext>
                  </a:extLst>
                </a:gridCol>
                <a:gridCol w="946331">
                  <a:extLst>
                    <a:ext uri="{9D8B030D-6E8A-4147-A177-3AD203B41FA5}">
                      <a16:colId xmlns:a16="http://schemas.microsoft.com/office/drawing/2014/main" val="4202733586"/>
                    </a:ext>
                  </a:extLst>
                </a:gridCol>
              </a:tblGrid>
              <a:tr h="326063">
                <a:tc gridSpan="7">
                  <a:txBody>
                    <a:bodyPr/>
                    <a:lstStyle/>
                    <a:p>
                      <a:pPr algn="ctr"/>
                      <a:r>
                        <a:rPr lang="en-GB" sz="14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going to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114">
                <a:tc gridSpan="7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positive and negative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11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am (’m)/am not (’m not)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going to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32111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is </a:t>
                      </a: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(’s)/is not (isn’t)</a:t>
                      </a: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going to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165890"/>
                  </a:ext>
                </a:extLst>
              </a:tr>
              <a:tr h="32111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We/You/They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are (’re)/are not (aren’t)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5519424"/>
                  </a:ext>
                </a:extLst>
              </a:tr>
              <a:tr h="321114">
                <a:tc gridSpan="7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questions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316040"/>
                  </a:ext>
                </a:extLst>
              </a:tr>
              <a:tr h="32111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Am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going to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going to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come?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9183732"/>
                  </a:ext>
                </a:extLst>
              </a:tr>
              <a:tr h="32111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Is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7265520"/>
                  </a:ext>
                </a:extLst>
              </a:tr>
              <a:tr h="32111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Are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we/you/they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8204874"/>
                  </a:ext>
                </a:extLst>
              </a:tr>
              <a:tr h="345061">
                <a:tc gridSpan="7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6945775"/>
                  </a:ext>
                </a:extLst>
              </a:tr>
              <a:tr h="321114">
                <a:tc rowSpan="3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am.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0027103"/>
                  </a:ext>
                </a:extLst>
              </a:tr>
              <a:tr h="3211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7065474"/>
                  </a:ext>
                </a:extLst>
              </a:tr>
              <a:tr h="3211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we/you/they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759770"/>
                  </a:ext>
                </a:extLst>
              </a:tr>
              <a:tr h="321114">
                <a:tc rowSpan="3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am not (’m not).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2052904"/>
                  </a:ext>
                </a:extLst>
              </a:tr>
              <a:tr h="3211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is not (isn’t).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6202630"/>
                  </a:ext>
                </a:extLst>
              </a:tr>
              <a:tr h="3211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we/you/they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are not (aren’t).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5663585"/>
                  </a:ext>
                </a:extLst>
              </a:tr>
            </a:tbl>
          </a:graphicData>
        </a:graphic>
      </p:graphicFrame>
      <p:sp>
        <p:nvSpPr>
          <p:cNvPr id="16" name="Arc 77">
            <a:extLst>
              <a:ext uri="{FF2B5EF4-FFF2-40B4-BE49-F238E27FC236}">
                <a16:creationId xmlns:a16="http://schemas.microsoft.com/office/drawing/2014/main" id="{32DD7D97-0B2E-4906-8DD7-11BE8D49AFC5}"/>
              </a:ext>
            </a:extLst>
          </p:cNvPr>
          <p:cNvSpPr/>
          <p:nvPr/>
        </p:nvSpPr>
        <p:spPr>
          <a:xfrm rot="10624655" flipV="1">
            <a:off x="3293383" y="2739038"/>
            <a:ext cx="2207686" cy="3382939"/>
          </a:xfrm>
          <a:prstGeom prst="arc">
            <a:avLst>
              <a:gd name="adj1" fmla="val 6789894"/>
              <a:gd name="adj2" fmla="val 1536451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8" name="Arc 77">
            <a:extLst>
              <a:ext uri="{FF2B5EF4-FFF2-40B4-BE49-F238E27FC236}">
                <a16:creationId xmlns:a16="http://schemas.microsoft.com/office/drawing/2014/main" id="{FA8DCBC3-6909-4ECA-8F83-7109E86E39C9}"/>
              </a:ext>
            </a:extLst>
          </p:cNvPr>
          <p:cNvSpPr/>
          <p:nvPr/>
        </p:nvSpPr>
        <p:spPr>
          <a:xfrm rot="15935770" flipV="1">
            <a:off x="7279663" y="-33679"/>
            <a:ext cx="892437" cy="7012872"/>
          </a:xfrm>
          <a:prstGeom prst="arc">
            <a:avLst>
              <a:gd name="adj1" fmla="val 5895992"/>
              <a:gd name="adj2" fmla="val 1594531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9" name="Pentagon 2">
            <a:extLst>
              <a:ext uri="{FF2B5EF4-FFF2-40B4-BE49-F238E27FC236}">
                <a16:creationId xmlns:a16="http://schemas.microsoft.com/office/drawing/2014/main" id="{8B45831C-73D6-471A-BF6B-F469FA4D8258}"/>
              </a:ext>
            </a:extLst>
          </p:cNvPr>
          <p:cNvSpPr/>
          <p:nvPr/>
        </p:nvSpPr>
        <p:spPr>
          <a:xfrm>
            <a:off x="9403701" y="6109239"/>
            <a:ext cx="2143071" cy="622256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12" name="Shape 81"/>
          <p:cNvSpPr txBox="1">
            <a:spLocks/>
          </p:cNvSpPr>
          <p:nvPr/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sentences?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" name="Google Shape;65;p15">
            <a:extLst>
              <a:ext uri="{FF2B5EF4-FFF2-40B4-BE49-F238E27FC236}">
                <a16:creationId xmlns:a16="http://schemas.microsoft.com/office/drawing/2014/main" id="{B9B19E69-904A-47FB-9804-5D2A4751916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12164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6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5816" y="1628262"/>
            <a:ext cx="1142996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I</a:t>
            </a:r>
            <a:r>
              <a:rPr lang="es-MX" sz="1600" dirty="0"/>
              <a:t>………………………</a:t>
            </a:r>
            <a:r>
              <a:rPr lang="mr-IN" sz="1600" dirty="0"/>
              <a:t>…</a:t>
            </a:r>
            <a:r>
              <a:rPr lang="en-GB" sz="1600" dirty="0"/>
              <a:t>.</a:t>
            </a:r>
            <a:r>
              <a:rPr lang="es-MX" sz="1600" dirty="0"/>
              <a:t>…(visit) to the dentist after school. My mum booked it last week.</a:t>
            </a:r>
          </a:p>
          <a:p>
            <a:pPr marL="342900" indent="-342900">
              <a:buAutoNum type="arabicPeriod"/>
            </a:pPr>
            <a:endParaRPr lang="es-MX" sz="1600" dirty="0"/>
          </a:p>
          <a:p>
            <a:pPr marL="342900" indent="-342900">
              <a:buAutoNum type="arabicPeriod"/>
            </a:pPr>
            <a:endParaRPr lang="es-MX" sz="1600" dirty="0"/>
          </a:p>
          <a:p>
            <a:pPr marL="342900" indent="-342900">
              <a:buAutoNum type="arabicPeriod"/>
            </a:pPr>
            <a:r>
              <a:rPr lang="es-MX" sz="1600" dirty="0"/>
              <a:t>What time………………………….our flight………………………….(leave) in the morning?</a:t>
            </a:r>
          </a:p>
          <a:p>
            <a:pPr marL="342900" indent="-342900">
              <a:buAutoNum type="arabicPeriod"/>
            </a:pPr>
            <a:endParaRPr lang="es-MX" sz="1600" dirty="0"/>
          </a:p>
          <a:p>
            <a:pPr marL="342900" indent="-342900">
              <a:buAutoNum type="arabicPeriod"/>
            </a:pPr>
            <a:endParaRPr lang="es-MX" sz="1600" dirty="0"/>
          </a:p>
          <a:p>
            <a:pPr marL="342900" indent="-342900">
              <a:buAutoNum type="arabicPeriod"/>
            </a:pPr>
            <a:r>
              <a:rPr lang="es-MX" sz="1600" dirty="0"/>
              <a:t>I………………………….(do) more exercise from now on. I need to get fit!</a:t>
            </a:r>
          </a:p>
          <a:p>
            <a:pPr marL="342900" indent="-342900">
              <a:buAutoNum type="arabicPeriod"/>
            </a:pPr>
            <a:endParaRPr lang="es-MX" sz="1600" dirty="0"/>
          </a:p>
          <a:p>
            <a:pPr marL="342900" indent="-342900">
              <a:buAutoNum type="arabicPeriod"/>
            </a:pPr>
            <a:endParaRPr lang="es-MX" sz="1600" dirty="0"/>
          </a:p>
          <a:p>
            <a:pPr marL="342900" indent="-342900">
              <a:buAutoNum type="arabicPeriod"/>
            </a:pPr>
            <a:r>
              <a:rPr lang="es-MX" sz="1600" dirty="0"/>
              <a:t>It’s hard to be sure, but I don’t think they………………………….(win) the game.</a:t>
            </a:r>
          </a:p>
          <a:p>
            <a:pPr marL="342900" indent="-342900">
              <a:buAutoNum type="arabicPeriod"/>
            </a:pPr>
            <a:endParaRPr lang="es-MX" sz="1600" dirty="0"/>
          </a:p>
          <a:p>
            <a:pPr marL="342900" indent="-342900">
              <a:buAutoNum type="arabicPeriod"/>
            </a:pPr>
            <a:endParaRPr lang="es-MX" sz="1600" dirty="0"/>
          </a:p>
          <a:p>
            <a:pPr marL="342900" indent="-342900">
              <a:buAutoNum type="arabicPeriod"/>
            </a:pPr>
            <a:r>
              <a:rPr lang="es-MX" sz="1600" dirty="0"/>
              <a:t>The concert………………………….(start) at 6pm. Hurry up or we………………………….(be) late!</a:t>
            </a:r>
          </a:p>
          <a:p>
            <a:pPr marL="342900" indent="-342900">
              <a:buAutoNum type="arabicPeriod"/>
            </a:pPr>
            <a:endParaRPr lang="es-MX" sz="1600" dirty="0"/>
          </a:p>
          <a:p>
            <a:pPr marL="342900" indent="-342900">
              <a:buAutoNum type="arabicPeriod"/>
            </a:pPr>
            <a:endParaRPr lang="es-MX" sz="1600" dirty="0"/>
          </a:p>
          <a:p>
            <a:pPr marL="342900" indent="-342900">
              <a:buAutoNum type="arabicPeriod"/>
            </a:pPr>
            <a:r>
              <a:rPr lang="es-MX" sz="1600" dirty="0"/>
              <a:t>I………………………….(not help) him again. He never says ‘Thank you’.</a:t>
            </a: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50601" y="991491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Complete the sentences with </a:t>
            </a: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will, going to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, the present continuous or the present simple </a:t>
            </a:r>
          </a:p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the correct form of the verb.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1068497" y="1734000"/>
            <a:ext cx="21196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’m/am going to visit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2244727" y="2443592"/>
            <a:ext cx="15882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does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5108859" y="2443592"/>
            <a:ext cx="15882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leave</a:t>
            </a: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1078338" y="3221070"/>
            <a:ext cx="20838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’m/am going to do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4671342" y="3923895"/>
            <a:ext cx="20159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’ll/will win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7110281" y="4659403"/>
            <a:ext cx="20159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’ll/will be</a:t>
            </a: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2433454" y="4659403"/>
            <a:ext cx="20159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starts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1023380" y="5407869"/>
            <a:ext cx="20159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’m/am not going to</a:t>
            </a:r>
          </a:p>
        </p:txBody>
      </p:sp>
      <p:sp>
        <p:nvSpPr>
          <p:cNvPr id="14" name="Google Shape;65;p15">
            <a:extLst>
              <a:ext uri="{FF2B5EF4-FFF2-40B4-BE49-F238E27FC236}">
                <a16:creationId xmlns:a16="http://schemas.microsoft.com/office/drawing/2014/main" id="{4743D1E9-F165-466B-9592-9B3EC103FF1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6" grpId="0"/>
      <p:bldP spid="27" grpId="0"/>
      <p:bldP spid="28" grpId="0"/>
      <p:bldP spid="32" grpId="0"/>
      <p:bldP spid="33" grpId="0"/>
      <p:bldP spid="34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4517</TotalTime>
  <Words>1409</Words>
  <Application>Microsoft Office PowerPoint</Application>
  <PresentationFormat>Widescreen</PresentationFormat>
  <Paragraphs>245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1_Simple Light</vt:lpstr>
      <vt:lpstr>2_Simple Light</vt:lpstr>
      <vt:lpstr>3_Simple Light</vt:lpstr>
      <vt:lpstr>Pearson</vt:lpstr>
      <vt:lpstr>Grammar A2+ the future: plans and intentions </vt:lpstr>
      <vt:lpstr>We can use several different forms to talk about the future in English.</vt:lpstr>
      <vt:lpstr>Function: When do we use them?</vt:lpstr>
      <vt:lpstr>Function: When do we use them?</vt:lpstr>
      <vt:lpstr>Function: When do we use them?</vt:lpstr>
      <vt:lpstr>Form: How do we make sentences?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183</cp:revision>
  <dcterms:modified xsi:type="dcterms:W3CDTF">2019-12-05T09:57:59Z</dcterms:modified>
</cp:coreProperties>
</file>